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HK Grotesk" panose="020B0604020202020204" charset="0"/>
      <p:regular r:id="rId12"/>
    </p:embeddedFont>
    <p:embeddedFont>
      <p:font typeface="Montserrat" panose="00000500000000000000" pitchFamily="2" charset="0"/>
      <p:regular r:id="rId13"/>
    </p:embeddedFont>
    <p:embeddedFont>
      <p:font typeface="Montserrat Bold" panose="020B0604020202020204" charset="0"/>
      <p:regular r:id="rId14"/>
    </p:embeddedFont>
    <p:embeddedFont>
      <p:font typeface="The Seasons" panose="020B0604020202020204" charset="0"/>
      <p:regular r:id="rId15"/>
    </p:embeddedFont>
    <p:embeddedFont>
      <p:font typeface="The Seasons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3C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hyperlink" Target="https://github.com/mariem-ben-slama/security-project.gi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sv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21.svg"/><Relationship Id="rId7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29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svg"/><Relationship Id="rId1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08500" y="-2114972"/>
            <a:ext cx="13246394" cy="13512988"/>
          </a:xfrm>
          <a:custGeom>
            <a:avLst/>
            <a:gdLst/>
            <a:ahLst/>
            <a:cxnLst/>
            <a:rect l="l" t="t" r="r" b="b"/>
            <a:pathLst>
              <a:path w="13246394" h="13512988">
                <a:moveTo>
                  <a:pt x="0" y="0"/>
                </a:moveTo>
                <a:lnTo>
                  <a:pt x="13246394" y="0"/>
                </a:lnTo>
                <a:lnTo>
                  <a:pt x="13246394" y="13512988"/>
                </a:lnTo>
                <a:lnTo>
                  <a:pt x="0" y="135129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3" name="Group 3"/>
          <p:cNvGrpSpPr/>
          <p:nvPr/>
        </p:nvGrpSpPr>
        <p:grpSpPr>
          <a:xfrm>
            <a:off x="6585963" y="1191917"/>
            <a:ext cx="5116074" cy="1564339"/>
            <a:chOff x="0" y="0"/>
            <a:chExt cx="6821432" cy="208578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821432" cy="2085785"/>
              <a:chOff x="0" y="0"/>
              <a:chExt cx="9009921" cy="2754958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9009921" cy="2754958"/>
              </a:xfrm>
              <a:custGeom>
                <a:avLst/>
                <a:gdLst/>
                <a:ahLst/>
                <a:cxnLst/>
                <a:rect l="l" t="t" r="r" b="b"/>
                <a:pathLst>
                  <a:path w="9009921" h="2754958">
                    <a:moveTo>
                      <a:pt x="8040276" y="0"/>
                    </a:moveTo>
                    <a:lnTo>
                      <a:pt x="969645" y="0"/>
                    </a:lnTo>
                    <a:cubicBezTo>
                      <a:pt x="434975" y="0"/>
                      <a:pt x="0" y="434975"/>
                      <a:pt x="0" y="1377479"/>
                    </a:cubicBezTo>
                    <a:cubicBezTo>
                      <a:pt x="0" y="2319983"/>
                      <a:pt x="434975" y="2754958"/>
                      <a:pt x="969645" y="2754958"/>
                    </a:cubicBezTo>
                    <a:lnTo>
                      <a:pt x="8040276" y="2754958"/>
                    </a:lnTo>
                    <a:cubicBezTo>
                      <a:pt x="8574946" y="2754958"/>
                      <a:pt x="9009921" y="2319983"/>
                      <a:pt x="9009921" y="1377479"/>
                    </a:cubicBezTo>
                    <a:cubicBezTo>
                      <a:pt x="9009921" y="434975"/>
                      <a:pt x="8574946" y="0"/>
                      <a:pt x="8040276" y="0"/>
                    </a:cubicBezTo>
                    <a:close/>
                    <a:moveTo>
                      <a:pt x="8040276" y="2729558"/>
                    </a:moveTo>
                    <a:lnTo>
                      <a:pt x="969645" y="2729558"/>
                    </a:lnTo>
                    <a:cubicBezTo>
                      <a:pt x="448945" y="2729558"/>
                      <a:pt x="25400" y="2306013"/>
                      <a:pt x="25400" y="1377479"/>
                    </a:cubicBezTo>
                    <a:cubicBezTo>
                      <a:pt x="25400" y="448945"/>
                      <a:pt x="448945" y="25400"/>
                      <a:pt x="969645" y="25400"/>
                    </a:cubicBezTo>
                    <a:lnTo>
                      <a:pt x="8040276" y="25400"/>
                    </a:lnTo>
                    <a:cubicBezTo>
                      <a:pt x="8560976" y="25400"/>
                      <a:pt x="8984521" y="448945"/>
                      <a:pt x="8984521" y="1377479"/>
                    </a:cubicBezTo>
                    <a:cubicBezTo>
                      <a:pt x="8984521" y="2306013"/>
                      <a:pt x="8560976" y="2729558"/>
                      <a:pt x="8040276" y="2729558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  <p:txBody>
              <a:bodyPr/>
              <a:lstStyle/>
              <a:p>
                <a:endParaRPr lang="fr-TN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540257" y="412026"/>
              <a:ext cx="5740919" cy="11855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713"/>
                </a:lnSpc>
                <a:spcBef>
                  <a:spcPct val="0"/>
                </a:spcBef>
              </a:pPr>
              <a:r>
                <a:rPr lang="en-US" sz="2475">
                  <a:solidFill>
                    <a:srgbClr val="50596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Information Secur</a:t>
              </a:r>
              <a:r>
                <a:rPr lang="en-US" sz="2475" u="none">
                  <a:solidFill>
                    <a:srgbClr val="50596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ity Project</a:t>
              </a:r>
            </a:p>
            <a:p>
              <a:pPr marL="0" lvl="0" indent="0" algn="ctr">
                <a:lnSpc>
                  <a:spcPts val="3713"/>
                </a:lnSpc>
                <a:spcBef>
                  <a:spcPct val="0"/>
                </a:spcBef>
              </a:pPr>
              <a:r>
                <a:rPr lang="en-US" sz="2475" u="none">
                  <a:solidFill>
                    <a:srgbClr val="505961"/>
                  </a:solidFill>
                  <a:latin typeface="HK Grotesk"/>
                  <a:ea typeface="HK Grotesk"/>
                  <a:cs typeface="HK Grotesk"/>
                  <a:sym typeface="HK Grotesk"/>
                </a:rPr>
                <a:t>Second Deliverable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308500" y="6648122"/>
            <a:ext cx="13670999" cy="1642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49"/>
              </a:lnSpc>
              <a:spcBef>
                <a:spcPct val="0"/>
              </a:spcBef>
            </a:pPr>
            <a:r>
              <a:rPr lang="en-US" sz="2899" dirty="0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made by: Souha </a:t>
            </a:r>
            <a:r>
              <a:rPr lang="en-US" sz="2899" dirty="0" err="1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Dhafleoui</a:t>
            </a:r>
            <a:r>
              <a:rPr lang="en-US" sz="2899" dirty="0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 and Mariem Ben Slama</a:t>
            </a:r>
          </a:p>
          <a:p>
            <a:pPr marL="0" lvl="0" indent="0" algn="ctr">
              <a:lnSpc>
                <a:spcPts val="4349"/>
              </a:lnSpc>
              <a:spcBef>
                <a:spcPct val="0"/>
              </a:spcBef>
            </a:pPr>
            <a:r>
              <a:rPr lang="en-US" sz="2899" u="none" dirty="0" err="1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Github</a:t>
            </a:r>
            <a:r>
              <a:rPr lang="en-US" sz="2899" u="none" dirty="0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 link: </a:t>
            </a:r>
            <a:r>
              <a:rPr lang="en-US" sz="2899" u="none" dirty="0">
                <a:solidFill>
                  <a:srgbClr val="563C53"/>
                </a:solidFill>
                <a:latin typeface="The Seasons"/>
                <a:ea typeface="The Seasons"/>
                <a:cs typeface="The Seasons"/>
                <a:sym typeface="The Seaso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https://github.com/mariem-ben-slama/security-project.git</a:t>
            </a:r>
            <a:endParaRPr lang="en-US" sz="2899" u="none" dirty="0">
              <a:solidFill>
                <a:srgbClr val="563C53"/>
              </a:solidFill>
              <a:latin typeface="The Seasons"/>
              <a:ea typeface="The Seasons"/>
              <a:cs typeface="The Seasons"/>
              <a:sym typeface="The Seasons"/>
            </a:endParaRPr>
          </a:p>
          <a:p>
            <a:pPr marL="0" lvl="0" indent="0" algn="ctr">
              <a:lnSpc>
                <a:spcPts val="4349"/>
              </a:lnSpc>
              <a:spcBef>
                <a:spcPct val="0"/>
              </a:spcBef>
            </a:pPr>
            <a:r>
              <a:rPr lang="en-US" sz="2899" u="none" dirty="0">
                <a:solidFill>
                  <a:srgbClr val="505961"/>
                </a:solidFill>
                <a:latin typeface="The Seasons"/>
                <a:ea typeface="The Seasons"/>
                <a:cs typeface="The Seasons"/>
                <a:sym typeface="The Seasons"/>
              </a:rPr>
              <a:t>Date: 04/05/2025</a:t>
            </a:r>
          </a:p>
        </p:txBody>
      </p:sp>
      <p:sp>
        <p:nvSpPr>
          <p:cNvPr id="8" name="Freeform 8"/>
          <p:cNvSpPr/>
          <p:nvPr/>
        </p:nvSpPr>
        <p:spPr>
          <a:xfrm>
            <a:off x="1165476" y="6982955"/>
            <a:ext cx="2286048" cy="1749866"/>
          </a:xfrm>
          <a:custGeom>
            <a:avLst/>
            <a:gdLst/>
            <a:ahLst/>
            <a:cxnLst/>
            <a:rect l="l" t="t" r="r" b="b"/>
            <a:pathLst>
              <a:path w="2286048" h="1749866">
                <a:moveTo>
                  <a:pt x="0" y="0"/>
                </a:moveTo>
                <a:lnTo>
                  <a:pt x="2286048" y="0"/>
                </a:lnTo>
                <a:lnTo>
                  <a:pt x="2286048" y="1749865"/>
                </a:lnTo>
                <a:lnTo>
                  <a:pt x="0" y="1749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6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9" name="Freeform 9"/>
          <p:cNvSpPr/>
          <p:nvPr/>
        </p:nvSpPr>
        <p:spPr>
          <a:xfrm>
            <a:off x="13272121" y="1312002"/>
            <a:ext cx="1886792" cy="1444254"/>
          </a:xfrm>
          <a:custGeom>
            <a:avLst/>
            <a:gdLst/>
            <a:ahLst/>
            <a:cxnLst/>
            <a:rect l="l" t="t" r="r" b="b"/>
            <a:pathLst>
              <a:path w="1886792" h="1444254">
                <a:moveTo>
                  <a:pt x="0" y="0"/>
                </a:moveTo>
                <a:lnTo>
                  <a:pt x="1886792" y="0"/>
                </a:lnTo>
                <a:lnTo>
                  <a:pt x="1886792" y="1444253"/>
                </a:lnTo>
                <a:lnTo>
                  <a:pt x="0" y="14442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2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0" name="TextBox 10"/>
          <p:cNvSpPr txBox="1"/>
          <p:nvPr/>
        </p:nvSpPr>
        <p:spPr>
          <a:xfrm>
            <a:off x="4238121" y="2939722"/>
            <a:ext cx="9811759" cy="332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24"/>
              </a:lnSpc>
              <a:spcBef>
                <a:spcPct val="0"/>
              </a:spcBef>
            </a:pPr>
            <a:r>
              <a:rPr lang="en-US" sz="7020" b="1" dirty="0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 File Encryption, Decryption, and Hashing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E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0521" y="3134877"/>
            <a:ext cx="12650973" cy="3933302"/>
          </a:xfrm>
          <a:custGeom>
            <a:avLst/>
            <a:gdLst/>
            <a:ahLst/>
            <a:cxnLst/>
            <a:rect l="l" t="t" r="r" b="b"/>
            <a:pathLst>
              <a:path w="12650973" h="3933302">
                <a:moveTo>
                  <a:pt x="0" y="0"/>
                </a:moveTo>
                <a:lnTo>
                  <a:pt x="12650973" y="0"/>
                </a:lnTo>
                <a:lnTo>
                  <a:pt x="12650973" y="3933303"/>
                </a:lnTo>
                <a:lnTo>
                  <a:pt x="0" y="393330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Freeform 3"/>
          <p:cNvSpPr/>
          <p:nvPr/>
        </p:nvSpPr>
        <p:spPr>
          <a:xfrm>
            <a:off x="2048637" y="-1448734"/>
            <a:ext cx="13246394" cy="13512988"/>
          </a:xfrm>
          <a:custGeom>
            <a:avLst/>
            <a:gdLst/>
            <a:ahLst/>
            <a:cxnLst/>
            <a:rect l="l" t="t" r="r" b="b"/>
            <a:pathLst>
              <a:path w="13246394" h="13512988">
                <a:moveTo>
                  <a:pt x="0" y="0"/>
                </a:moveTo>
                <a:lnTo>
                  <a:pt x="13246394" y="0"/>
                </a:lnTo>
                <a:lnTo>
                  <a:pt x="13246394" y="13512988"/>
                </a:lnTo>
                <a:lnTo>
                  <a:pt x="0" y="135129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TextBox 4"/>
          <p:cNvSpPr txBox="1"/>
          <p:nvPr/>
        </p:nvSpPr>
        <p:spPr>
          <a:xfrm>
            <a:off x="2992969" y="3794125"/>
            <a:ext cx="12302062" cy="2603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744"/>
              </a:lnSpc>
              <a:spcBef>
                <a:spcPct val="0"/>
              </a:spcBef>
            </a:pPr>
            <a:r>
              <a:rPr lang="en-US" sz="8120" b="1">
                <a:solidFill>
                  <a:srgbClr val="EAECF1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Thank you for your attention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77200" y="2263454"/>
            <a:ext cx="14436942" cy="63566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7"/>
              </a:lnSpc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The application will be a simple desktop tool for users to </a:t>
            </a:r>
            <a:r>
              <a:rPr lang="en-US" sz="3612" b="1">
                <a:solidFill>
                  <a:srgbClr val="5059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encrypt, decrypt</a:t>
            </a: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, and </a:t>
            </a:r>
            <a:r>
              <a:rPr lang="en-US" sz="3612" b="1">
                <a:solidFill>
                  <a:srgbClr val="50596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hash</a:t>
            </a: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 files securely.</a:t>
            </a:r>
          </a:p>
          <a:p>
            <a:pPr algn="l">
              <a:lnSpc>
                <a:spcPts val="5057"/>
              </a:lnSpc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It will provide: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Easy file selection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Action choice (encrypt, decrypt, hash)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Password entry when needed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Success/error notifications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Automatic storage of processed files in organized folders</a:t>
            </a:r>
          </a:p>
          <a:p>
            <a:pPr marL="779912" lvl="1" indent="-389956" algn="l">
              <a:lnSpc>
                <a:spcPts val="5057"/>
              </a:lnSpc>
              <a:buFont typeface="Arial"/>
              <a:buChar char="•"/>
            </a:pPr>
            <a:r>
              <a:rPr lang="en-US" sz="3612">
                <a:solidFill>
                  <a:srgbClr val="505961"/>
                </a:solidFill>
                <a:latin typeface="Montserrat"/>
                <a:ea typeface="Montserrat"/>
                <a:cs typeface="Montserrat"/>
                <a:sym typeface="Montserrat"/>
              </a:rPr>
              <a:t>User Authentication(sign up &amp; log in)</a:t>
            </a:r>
          </a:p>
          <a:p>
            <a:pPr algn="l">
              <a:lnSpc>
                <a:spcPts val="5057"/>
              </a:lnSpc>
            </a:pPr>
            <a:endParaRPr lang="en-US" sz="3612">
              <a:solidFill>
                <a:srgbClr val="50596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10570" y="8314745"/>
            <a:ext cx="1665424" cy="1274806"/>
          </a:xfrm>
          <a:custGeom>
            <a:avLst/>
            <a:gdLst/>
            <a:ahLst/>
            <a:cxnLst/>
            <a:rect l="l" t="t" r="r" b="b"/>
            <a:pathLst>
              <a:path w="1665424" h="1274806">
                <a:moveTo>
                  <a:pt x="0" y="0"/>
                </a:moveTo>
                <a:lnTo>
                  <a:pt x="1665425" y="0"/>
                </a:lnTo>
                <a:lnTo>
                  <a:pt x="1665425" y="1274807"/>
                </a:lnTo>
                <a:lnTo>
                  <a:pt x="0" y="12748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>
            <a:off x="16114142" y="627225"/>
            <a:ext cx="1744765" cy="1335538"/>
          </a:xfrm>
          <a:custGeom>
            <a:avLst/>
            <a:gdLst/>
            <a:ahLst/>
            <a:cxnLst/>
            <a:rect l="l" t="t" r="r" b="b"/>
            <a:pathLst>
              <a:path w="1744765" h="1335538">
                <a:moveTo>
                  <a:pt x="0" y="0"/>
                </a:moveTo>
                <a:lnTo>
                  <a:pt x="1744765" y="0"/>
                </a:lnTo>
                <a:lnTo>
                  <a:pt x="1744765" y="1335539"/>
                </a:lnTo>
                <a:lnTo>
                  <a:pt x="0" y="13355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5" name="Freeform 5"/>
          <p:cNvSpPr/>
          <p:nvPr/>
        </p:nvSpPr>
        <p:spPr>
          <a:xfrm>
            <a:off x="3225076" y="234387"/>
            <a:ext cx="1136886" cy="1136886"/>
          </a:xfrm>
          <a:custGeom>
            <a:avLst/>
            <a:gdLst/>
            <a:ahLst/>
            <a:cxnLst/>
            <a:rect l="l" t="t" r="r" b="b"/>
            <a:pathLst>
              <a:path w="1136886" h="1136886">
                <a:moveTo>
                  <a:pt x="0" y="0"/>
                </a:moveTo>
                <a:lnTo>
                  <a:pt x="1136886" y="0"/>
                </a:lnTo>
                <a:lnTo>
                  <a:pt x="1136886" y="1136886"/>
                </a:lnTo>
                <a:lnTo>
                  <a:pt x="0" y="1136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TextBox 6"/>
          <p:cNvSpPr txBox="1"/>
          <p:nvPr/>
        </p:nvSpPr>
        <p:spPr>
          <a:xfrm>
            <a:off x="3604695" y="717105"/>
            <a:ext cx="11206741" cy="1245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24"/>
              </a:lnSpc>
              <a:spcBef>
                <a:spcPct val="0"/>
              </a:spcBef>
            </a:pPr>
            <a:r>
              <a:rPr lang="en-US" sz="7520" b="1">
                <a:solidFill>
                  <a:srgbClr val="6D546A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Design of the Application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922308"/>
            <a:ext cx="16217706" cy="1229389"/>
            <a:chOff x="0" y="0"/>
            <a:chExt cx="21623609" cy="1639186"/>
          </a:xfrm>
        </p:grpSpPr>
        <p:sp>
          <p:nvSpPr>
            <p:cNvPr id="3" name="TextBox 3"/>
            <p:cNvSpPr txBox="1"/>
            <p:nvPr/>
          </p:nvSpPr>
          <p:spPr>
            <a:xfrm>
              <a:off x="997811" y="87458"/>
              <a:ext cx="2062579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Interface (UI):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Displays buttons and fields for user interactions. Built with Tkinter.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893244" cy="893244"/>
            </a:xfrm>
            <a:custGeom>
              <a:avLst/>
              <a:gdLst/>
              <a:ahLst/>
              <a:cxnLst/>
              <a:rect l="l" t="t" r="r" b="b"/>
              <a:pathLst>
                <a:path w="893244" h="893244">
                  <a:moveTo>
                    <a:pt x="0" y="0"/>
                  </a:moveTo>
                  <a:lnTo>
                    <a:pt x="893244" y="0"/>
                  </a:lnTo>
                  <a:lnTo>
                    <a:pt x="893244" y="893244"/>
                  </a:lnTo>
                  <a:lnTo>
                    <a:pt x="0" y="89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289633"/>
            <a:ext cx="16230600" cy="669933"/>
            <a:chOff x="0" y="0"/>
            <a:chExt cx="21640800" cy="893244"/>
          </a:xfrm>
        </p:grpSpPr>
        <p:sp>
          <p:nvSpPr>
            <p:cNvPr id="6" name="TextBox 6"/>
            <p:cNvSpPr txBox="1"/>
            <p:nvPr/>
          </p:nvSpPr>
          <p:spPr>
            <a:xfrm>
              <a:off x="1015002" y="57734"/>
              <a:ext cx="2062579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File Handler: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Loads and saves files selected by the user.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893244" cy="893244"/>
            </a:xfrm>
            <a:custGeom>
              <a:avLst/>
              <a:gdLst/>
              <a:ahLst/>
              <a:cxnLst/>
              <a:rect l="l" t="t" r="r" b="b"/>
              <a:pathLst>
                <a:path w="893244" h="893244">
                  <a:moveTo>
                    <a:pt x="0" y="0"/>
                  </a:moveTo>
                  <a:lnTo>
                    <a:pt x="893244" y="0"/>
                  </a:lnTo>
                  <a:lnTo>
                    <a:pt x="893244" y="893244"/>
                  </a:lnTo>
                  <a:lnTo>
                    <a:pt x="0" y="89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6384964"/>
            <a:ext cx="16230600" cy="1176871"/>
            <a:chOff x="0" y="0"/>
            <a:chExt cx="21640800" cy="1569162"/>
          </a:xfrm>
        </p:grpSpPr>
        <p:sp>
          <p:nvSpPr>
            <p:cNvPr id="9" name="TextBox 9"/>
            <p:cNvSpPr txBox="1"/>
            <p:nvPr/>
          </p:nvSpPr>
          <p:spPr>
            <a:xfrm>
              <a:off x="1015002" y="17433"/>
              <a:ext cx="2062579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Encryption Module: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Encrypts and decrypts files using the Cryptography library.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893244" cy="893244"/>
            </a:xfrm>
            <a:custGeom>
              <a:avLst/>
              <a:gdLst/>
              <a:ahLst/>
              <a:cxnLst/>
              <a:rect l="l" t="t" r="r" b="b"/>
              <a:pathLst>
                <a:path w="893244" h="893244">
                  <a:moveTo>
                    <a:pt x="0" y="0"/>
                  </a:moveTo>
                  <a:lnTo>
                    <a:pt x="893244" y="0"/>
                  </a:lnTo>
                  <a:lnTo>
                    <a:pt x="893244" y="893244"/>
                  </a:lnTo>
                  <a:lnTo>
                    <a:pt x="0" y="89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7695185"/>
            <a:ext cx="16230600" cy="669933"/>
            <a:chOff x="0" y="0"/>
            <a:chExt cx="21640800" cy="893244"/>
          </a:xfrm>
        </p:grpSpPr>
        <p:sp>
          <p:nvSpPr>
            <p:cNvPr id="12" name="TextBox 12"/>
            <p:cNvSpPr txBox="1"/>
            <p:nvPr/>
          </p:nvSpPr>
          <p:spPr>
            <a:xfrm>
              <a:off x="1015002" y="-5766"/>
              <a:ext cx="20625798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Hashing Module: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Computes SHA-256 hashes of files.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893244" cy="893244"/>
            </a:xfrm>
            <a:custGeom>
              <a:avLst/>
              <a:gdLst/>
              <a:ahLst/>
              <a:cxnLst/>
              <a:rect l="l" t="t" r="r" b="b"/>
              <a:pathLst>
                <a:path w="893244" h="893244">
                  <a:moveTo>
                    <a:pt x="0" y="0"/>
                  </a:moveTo>
                  <a:lnTo>
                    <a:pt x="893244" y="0"/>
                  </a:lnTo>
                  <a:lnTo>
                    <a:pt x="893244" y="893244"/>
                  </a:lnTo>
                  <a:lnTo>
                    <a:pt x="0" y="89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8498469"/>
            <a:ext cx="16230600" cy="1159472"/>
            <a:chOff x="0" y="0"/>
            <a:chExt cx="21640800" cy="1545963"/>
          </a:xfrm>
        </p:grpSpPr>
        <p:sp>
          <p:nvSpPr>
            <p:cNvPr id="15" name="TextBox 15"/>
            <p:cNvSpPr txBox="1"/>
            <p:nvPr/>
          </p:nvSpPr>
          <p:spPr>
            <a:xfrm>
              <a:off x="1015002" y="-5766"/>
              <a:ext cx="20625798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Storage Manager: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Saves processed files into proper folders (encrypted, decrypted, hashes)..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893244" cy="893244"/>
            </a:xfrm>
            <a:custGeom>
              <a:avLst/>
              <a:gdLst/>
              <a:ahLst/>
              <a:cxnLst/>
              <a:rect l="l" t="t" r="r" b="b"/>
              <a:pathLst>
                <a:path w="893244" h="893244">
                  <a:moveTo>
                    <a:pt x="0" y="0"/>
                  </a:moveTo>
                  <a:lnTo>
                    <a:pt x="893244" y="0"/>
                  </a:lnTo>
                  <a:lnTo>
                    <a:pt x="893244" y="893244"/>
                  </a:lnTo>
                  <a:lnTo>
                    <a:pt x="0" y="893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5092916"/>
            <a:ext cx="15955697" cy="1158698"/>
            <a:chOff x="0" y="0"/>
            <a:chExt cx="21274262" cy="1544931"/>
          </a:xfrm>
        </p:grpSpPr>
        <p:sp>
          <p:nvSpPr>
            <p:cNvPr id="18" name="TextBox 18"/>
            <p:cNvSpPr txBox="1"/>
            <p:nvPr/>
          </p:nvSpPr>
          <p:spPr>
            <a:xfrm>
              <a:off x="997811" y="-6798"/>
              <a:ext cx="20276452" cy="1551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59"/>
                </a:lnSpc>
              </a:pPr>
              <a:r>
                <a:rPr lang="en-US" sz="3399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Authentication Module:</a:t>
              </a:r>
              <a:r>
                <a:rPr lang="en-US" sz="3399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Manages user registration and login. It securely saves credentials in a users.json file, using password hashing.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878115" cy="878115"/>
            </a:xfrm>
            <a:custGeom>
              <a:avLst/>
              <a:gdLst/>
              <a:ahLst/>
              <a:cxnLst/>
              <a:rect l="l" t="t" r="r" b="b"/>
              <a:pathLst>
                <a:path w="878115" h="878115">
                  <a:moveTo>
                    <a:pt x="0" y="0"/>
                  </a:moveTo>
                  <a:lnTo>
                    <a:pt x="878115" y="0"/>
                  </a:lnTo>
                  <a:lnTo>
                    <a:pt x="878115" y="878115"/>
                  </a:lnTo>
                  <a:lnTo>
                    <a:pt x="0" y="878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876946" y="1173321"/>
            <a:ext cx="1144488" cy="1101637"/>
          </a:xfrm>
          <a:custGeom>
            <a:avLst/>
            <a:gdLst/>
            <a:ahLst/>
            <a:cxnLst/>
            <a:rect l="l" t="t" r="r" b="b"/>
            <a:pathLst>
              <a:path w="1144488" h="1101637">
                <a:moveTo>
                  <a:pt x="0" y="0"/>
                </a:moveTo>
                <a:lnTo>
                  <a:pt x="1144487" y="0"/>
                </a:lnTo>
                <a:lnTo>
                  <a:pt x="1144487" y="1101637"/>
                </a:lnTo>
                <a:lnTo>
                  <a:pt x="0" y="11016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1" name="Freeform 21"/>
          <p:cNvSpPr/>
          <p:nvPr/>
        </p:nvSpPr>
        <p:spPr>
          <a:xfrm>
            <a:off x="4933295" y="1134290"/>
            <a:ext cx="1436760" cy="770954"/>
          </a:xfrm>
          <a:custGeom>
            <a:avLst/>
            <a:gdLst/>
            <a:ahLst/>
            <a:cxnLst/>
            <a:rect l="l" t="t" r="r" b="b"/>
            <a:pathLst>
              <a:path w="1436760" h="770954">
                <a:moveTo>
                  <a:pt x="0" y="0"/>
                </a:moveTo>
                <a:lnTo>
                  <a:pt x="1436760" y="0"/>
                </a:lnTo>
                <a:lnTo>
                  <a:pt x="1436760" y="770954"/>
                </a:lnTo>
                <a:lnTo>
                  <a:pt x="0" y="7709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66" r="-1266"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2" name="Freeform 22"/>
          <p:cNvSpPr/>
          <p:nvPr/>
        </p:nvSpPr>
        <p:spPr>
          <a:xfrm>
            <a:off x="3671548" y="-226610"/>
            <a:ext cx="3666224" cy="3740010"/>
          </a:xfrm>
          <a:custGeom>
            <a:avLst/>
            <a:gdLst/>
            <a:ahLst/>
            <a:cxnLst/>
            <a:rect l="l" t="t" r="r" b="b"/>
            <a:pathLst>
              <a:path w="3666224" h="3740010">
                <a:moveTo>
                  <a:pt x="0" y="0"/>
                </a:moveTo>
                <a:lnTo>
                  <a:pt x="3666224" y="0"/>
                </a:lnTo>
                <a:lnTo>
                  <a:pt x="3666224" y="3740010"/>
                </a:lnTo>
                <a:lnTo>
                  <a:pt x="0" y="37400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3" name="TextBox 23"/>
          <p:cNvSpPr txBox="1"/>
          <p:nvPr/>
        </p:nvSpPr>
        <p:spPr>
          <a:xfrm>
            <a:off x="5504660" y="1201896"/>
            <a:ext cx="7844825" cy="1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2"/>
              </a:lnSpc>
              <a:spcBef>
                <a:spcPct val="0"/>
              </a:spcBef>
            </a:pPr>
            <a:r>
              <a:rPr lang="en-US" sz="7235" b="1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The Components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223155" y="2691729"/>
            <a:ext cx="6051317" cy="921234"/>
            <a:chOff x="0" y="0"/>
            <a:chExt cx="8068423" cy="1228312"/>
          </a:xfrm>
        </p:grpSpPr>
        <p:sp>
          <p:nvSpPr>
            <p:cNvPr id="3" name="TextBox 3"/>
            <p:cNvSpPr txBox="1"/>
            <p:nvPr/>
          </p:nvSpPr>
          <p:spPr>
            <a:xfrm>
              <a:off x="114300" y="-47625"/>
              <a:ext cx="7954123" cy="94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79"/>
                </a:lnSpc>
                <a:spcBef>
                  <a:spcPct val="0"/>
                </a:spcBef>
              </a:pPr>
              <a:r>
                <a:rPr lang="en-US" sz="4399" b="1">
                  <a:solidFill>
                    <a:srgbClr val="545454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Unauthenticated User</a:t>
              </a:r>
            </a:p>
          </p:txBody>
        </p:sp>
        <p:sp>
          <p:nvSpPr>
            <p:cNvPr id="4" name="Freeform 4"/>
            <p:cNvSpPr/>
            <p:nvPr/>
          </p:nvSpPr>
          <p:spPr>
            <a:xfrm rot="-10800000">
              <a:off x="0" y="688744"/>
              <a:ext cx="8068423" cy="539568"/>
            </a:xfrm>
            <a:custGeom>
              <a:avLst/>
              <a:gdLst/>
              <a:ahLst/>
              <a:cxnLst/>
              <a:rect l="l" t="t" r="r" b="b"/>
              <a:pathLst>
                <a:path w="8068423" h="539568">
                  <a:moveTo>
                    <a:pt x="0" y="0"/>
                  </a:moveTo>
                  <a:lnTo>
                    <a:pt x="8068423" y="0"/>
                  </a:lnTo>
                  <a:lnTo>
                    <a:pt x="8068423" y="539568"/>
                  </a:lnTo>
                  <a:lnTo>
                    <a:pt x="0" y="5395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64359" y="4746505"/>
            <a:ext cx="5965592" cy="921234"/>
            <a:chOff x="0" y="0"/>
            <a:chExt cx="7954123" cy="1228312"/>
          </a:xfrm>
        </p:grpSpPr>
        <p:sp>
          <p:nvSpPr>
            <p:cNvPr id="6" name="TextBox 6"/>
            <p:cNvSpPr txBox="1"/>
            <p:nvPr/>
          </p:nvSpPr>
          <p:spPr>
            <a:xfrm>
              <a:off x="0" y="-47625"/>
              <a:ext cx="7954123" cy="94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b="1">
                  <a:solidFill>
                    <a:srgbClr val="545454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Authenticated User</a:t>
              </a:r>
            </a:p>
          </p:txBody>
        </p:sp>
        <p:sp>
          <p:nvSpPr>
            <p:cNvPr id="7" name="Freeform 7"/>
            <p:cNvSpPr/>
            <p:nvPr/>
          </p:nvSpPr>
          <p:spPr>
            <a:xfrm rot="-10800000">
              <a:off x="240328" y="736175"/>
              <a:ext cx="7359167" cy="492137"/>
            </a:xfrm>
            <a:custGeom>
              <a:avLst/>
              <a:gdLst/>
              <a:ahLst/>
              <a:cxnLst/>
              <a:rect l="l" t="t" r="r" b="b"/>
              <a:pathLst>
                <a:path w="7359167" h="492137">
                  <a:moveTo>
                    <a:pt x="0" y="0"/>
                  </a:moveTo>
                  <a:lnTo>
                    <a:pt x="7359167" y="0"/>
                  </a:lnTo>
                  <a:lnTo>
                    <a:pt x="7359167" y="492137"/>
                  </a:lnTo>
                  <a:lnTo>
                    <a:pt x="0" y="4921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563835" y="7660282"/>
            <a:ext cx="14897796" cy="1321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891" lvl="1" indent="-415445" algn="just">
              <a:lnSpc>
                <a:spcPts val="5387"/>
              </a:lnSpc>
              <a:buFont typeface="Arial"/>
              <a:buChar char="•"/>
            </a:pPr>
            <a:r>
              <a:rPr lang="en-US" sz="38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Grant or deny access based on authentication.</a:t>
            </a:r>
          </a:p>
          <a:p>
            <a:pPr marL="830891" lvl="1" indent="-415445" algn="just">
              <a:lnSpc>
                <a:spcPts val="5387"/>
              </a:lnSpc>
              <a:buFont typeface="Arial"/>
              <a:buChar char="•"/>
            </a:pPr>
            <a:r>
              <a:rPr lang="en-US" sz="38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Executes the selected action and saves results securely.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2223155" y="6803032"/>
            <a:ext cx="5979880" cy="1003425"/>
            <a:chOff x="0" y="0"/>
            <a:chExt cx="7973173" cy="1337901"/>
          </a:xfrm>
        </p:grpSpPr>
        <p:sp>
          <p:nvSpPr>
            <p:cNvPr id="10" name="TextBox 10"/>
            <p:cNvSpPr txBox="1"/>
            <p:nvPr/>
          </p:nvSpPr>
          <p:spPr>
            <a:xfrm>
              <a:off x="19050" y="-47625"/>
              <a:ext cx="7954123" cy="947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80"/>
                </a:lnSpc>
                <a:spcBef>
                  <a:spcPct val="0"/>
                </a:spcBef>
              </a:pPr>
              <a:r>
                <a:rPr lang="en-US" sz="4400" b="1">
                  <a:solidFill>
                    <a:srgbClr val="545454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System (Application)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-10800000">
              <a:off x="0" y="823042"/>
              <a:ext cx="7698924" cy="514858"/>
            </a:xfrm>
            <a:custGeom>
              <a:avLst/>
              <a:gdLst/>
              <a:ahLst/>
              <a:cxnLst/>
              <a:rect l="l" t="t" r="r" b="b"/>
              <a:pathLst>
                <a:path w="7698924" h="514858">
                  <a:moveTo>
                    <a:pt x="0" y="0"/>
                  </a:moveTo>
                  <a:lnTo>
                    <a:pt x="7698924" y="0"/>
                  </a:lnTo>
                  <a:lnTo>
                    <a:pt x="7698924" y="514859"/>
                  </a:lnTo>
                  <a:lnTo>
                    <a:pt x="0" y="514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103067" y="920845"/>
            <a:ext cx="1436760" cy="770954"/>
          </a:xfrm>
          <a:custGeom>
            <a:avLst/>
            <a:gdLst/>
            <a:ahLst/>
            <a:cxnLst/>
            <a:rect l="l" t="t" r="r" b="b"/>
            <a:pathLst>
              <a:path w="1436760" h="770954">
                <a:moveTo>
                  <a:pt x="0" y="0"/>
                </a:moveTo>
                <a:lnTo>
                  <a:pt x="1436760" y="0"/>
                </a:lnTo>
                <a:lnTo>
                  <a:pt x="1436760" y="770954"/>
                </a:lnTo>
                <a:lnTo>
                  <a:pt x="0" y="7709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266" r="-1266"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3" name="Freeform 13"/>
          <p:cNvSpPr/>
          <p:nvPr/>
        </p:nvSpPr>
        <p:spPr>
          <a:xfrm>
            <a:off x="-158681" y="-440055"/>
            <a:ext cx="3666224" cy="3740010"/>
          </a:xfrm>
          <a:custGeom>
            <a:avLst/>
            <a:gdLst/>
            <a:ahLst/>
            <a:cxnLst/>
            <a:rect l="l" t="t" r="r" b="b"/>
            <a:pathLst>
              <a:path w="3666224" h="3740010">
                <a:moveTo>
                  <a:pt x="0" y="0"/>
                </a:moveTo>
                <a:lnTo>
                  <a:pt x="3666224" y="0"/>
                </a:lnTo>
                <a:lnTo>
                  <a:pt x="3666224" y="3740009"/>
                </a:lnTo>
                <a:lnTo>
                  <a:pt x="0" y="37400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4" name="Freeform 14"/>
          <p:cNvSpPr/>
          <p:nvPr/>
        </p:nvSpPr>
        <p:spPr>
          <a:xfrm>
            <a:off x="4130864" y="1222185"/>
            <a:ext cx="816291" cy="816291"/>
          </a:xfrm>
          <a:custGeom>
            <a:avLst/>
            <a:gdLst/>
            <a:ahLst/>
            <a:cxnLst/>
            <a:rect l="l" t="t" r="r" b="b"/>
            <a:pathLst>
              <a:path w="816291" h="816291">
                <a:moveTo>
                  <a:pt x="0" y="0"/>
                </a:moveTo>
                <a:lnTo>
                  <a:pt x="816291" y="0"/>
                </a:lnTo>
                <a:lnTo>
                  <a:pt x="816291" y="816291"/>
                </a:lnTo>
                <a:lnTo>
                  <a:pt x="0" y="81629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5" name="TextBox 15"/>
          <p:cNvSpPr txBox="1"/>
          <p:nvPr/>
        </p:nvSpPr>
        <p:spPr>
          <a:xfrm>
            <a:off x="2563835" y="3546288"/>
            <a:ext cx="7149161" cy="6477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87"/>
              </a:lnSpc>
            </a:pPr>
            <a:r>
              <a:rPr lang="en-US" sz="38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Can only sign up or log in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489035" y="5601064"/>
            <a:ext cx="14972596" cy="647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87"/>
              </a:lnSpc>
            </a:pPr>
            <a:r>
              <a:rPr lang="en-US" sz="3848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Can encrypt, decrypt, hash files, and view the output folders.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74431" y="988451"/>
            <a:ext cx="2675786" cy="1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682"/>
              </a:lnSpc>
              <a:spcBef>
                <a:spcPct val="0"/>
              </a:spcBef>
            </a:pPr>
            <a:r>
              <a:rPr lang="en-US" sz="7235" b="1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Roles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82896" y="3055784"/>
            <a:ext cx="478066" cy="478066"/>
          </a:xfrm>
          <a:custGeom>
            <a:avLst/>
            <a:gdLst/>
            <a:ahLst/>
            <a:cxnLst/>
            <a:rect l="l" t="t" r="r" b="b"/>
            <a:pathLst>
              <a:path w="478066" h="478066">
                <a:moveTo>
                  <a:pt x="0" y="0"/>
                </a:moveTo>
                <a:lnTo>
                  <a:pt x="478066" y="0"/>
                </a:lnTo>
                <a:lnTo>
                  <a:pt x="478066" y="478066"/>
                </a:lnTo>
                <a:lnTo>
                  <a:pt x="0" y="4780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TextBox 3"/>
          <p:cNvSpPr txBox="1"/>
          <p:nvPr/>
        </p:nvSpPr>
        <p:spPr>
          <a:xfrm>
            <a:off x="10258497" y="2999618"/>
            <a:ext cx="7831792" cy="5595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563C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Decryption Workflow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User logs in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Clicks "Decrypt File"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Selects encrypted file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Chooses to: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Enter password + select salt</a:t>
            </a:r>
          </a:p>
          <a:p>
            <a:pPr marL="1381761" lvl="2" indent="-460587" algn="l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Or select key file</a:t>
            </a:r>
          </a:p>
          <a:p>
            <a:pPr marL="690881" lvl="1" indent="-345440" algn="l">
              <a:lnSpc>
                <a:spcPts val="4480"/>
              </a:lnSpc>
              <a:buAutoNum type="arabicPeriod"/>
            </a:pPr>
            <a:r>
              <a: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File is decrypted and saved in decrypted files/</a:t>
            </a:r>
          </a:p>
          <a:p>
            <a:pPr algn="l">
              <a:lnSpc>
                <a:spcPts val="4480"/>
              </a:lnSpc>
            </a:pPr>
            <a:endParaRPr lang="en-US" sz="3200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644726" y="3055784"/>
            <a:ext cx="8499274" cy="6662420"/>
            <a:chOff x="0" y="0"/>
            <a:chExt cx="11332365" cy="8883227"/>
          </a:xfrm>
        </p:grpSpPr>
        <p:sp>
          <p:nvSpPr>
            <p:cNvPr id="5" name="TextBox 5"/>
            <p:cNvSpPr txBox="1"/>
            <p:nvPr/>
          </p:nvSpPr>
          <p:spPr>
            <a:xfrm>
              <a:off x="617950" y="-57150"/>
              <a:ext cx="10714415" cy="89403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563C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200" b="1">
                  <a:solidFill>
                    <a:srgbClr val="563C5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Encryption Workflow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logs in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Clicks "Encrypt File"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Chooses a file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Chooses to:</a:t>
              </a:r>
            </a:p>
            <a:p>
              <a:pPr marL="1381761" lvl="2" indent="-460587" algn="l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Enter a password (app derives key with salt)</a:t>
              </a:r>
            </a:p>
            <a:p>
              <a:pPr marL="1381761" lvl="2" indent="-460587" algn="l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Or generate key automatically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File is encrypted and saved in encrypted files/</a:t>
              </a:r>
            </a:p>
            <a:p>
              <a:pPr marL="690881" lvl="1" indent="-345440" algn="l">
                <a:lnSpc>
                  <a:spcPts val="4480"/>
                </a:lnSpc>
                <a:buAutoNum type="arabicPeriod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Key or salt is saved in keys/</a:t>
              </a:r>
            </a:p>
            <a:p>
              <a:pPr algn="l">
                <a:lnSpc>
                  <a:spcPts val="4480"/>
                </a:lnSpc>
              </a:pPr>
              <a:endPara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6" name="Freeform 6"/>
            <p:cNvSpPr/>
            <p:nvPr/>
          </p:nvSpPr>
          <p:spPr>
            <a:xfrm>
              <a:off x="0" y="0"/>
              <a:ext cx="617950" cy="617950"/>
            </a:xfrm>
            <a:custGeom>
              <a:avLst/>
              <a:gdLst/>
              <a:ahLst/>
              <a:cxnLst/>
              <a:rect l="l" t="t" r="r" b="b"/>
              <a:pathLst>
                <a:path w="617950" h="617950">
                  <a:moveTo>
                    <a:pt x="0" y="0"/>
                  </a:moveTo>
                  <a:lnTo>
                    <a:pt x="617950" y="0"/>
                  </a:lnTo>
                  <a:lnTo>
                    <a:pt x="617950" y="617950"/>
                  </a:lnTo>
                  <a:lnTo>
                    <a:pt x="0" y="61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357505" y="-499786"/>
            <a:ext cx="13283562" cy="3740010"/>
            <a:chOff x="0" y="0"/>
            <a:chExt cx="17711416" cy="4986680"/>
          </a:xfrm>
        </p:grpSpPr>
        <p:sp>
          <p:nvSpPr>
            <p:cNvPr id="8" name="Freeform 8"/>
            <p:cNvSpPr/>
            <p:nvPr/>
          </p:nvSpPr>
          <p:spPr>
            <a:xfrm>
              <a:off x="1486309" y="1979370"/>
              <a:ext cx="1915680" cy="1027939"/>
            </a:xfrm>
            <a:custGeom>
              <a:avLst/>
              <a:gdLst/>
              <a:ahLst/>
              <a:cxnLst/>
              <a:rect l="l" t="t" r="r" b="b"/>
              <a:pathLst>
                <a:path w="1915680" h="1027939">
                  <a:moveTo>
                    <a:pt x="0" y="0"/>
                  </a:moveTo>
                  <a:lnTo>
                    <a:pt x="1915680" y="0"/>
                  </a:lnTo>
                  <a:lnTo>
                    <a:pt x="1915680" y="1027939"/>
                  </a:lnTo>
                  <a:lnTo>
                    <a:pt x="0" y="1027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66" r="-1266"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9" name="Freeform 9"/>
            <p:cNvSpPr/>
            <p:nvPr/>
          </p:nvSpPr>
          <p:spPr>
            <a:xfrm rot="-110881">
              <a:off x="9446394" y="1869356"/>
              <a:ext cx="1398558" cy="1324167"/>
            </a:xfrm>
            <a:custGeom>
              <a:avLst/>
              <a:gdLst/>
              <a:ahLst/>
              <a:cxnLst/>
              <a:rect l="l" t="t" r="r" b="b"/>
              <a:pathLst>
                <a:path w="1398558" h="1324167">
                  <a:moveTo>
                    <a:pt x="0" y="0"/>
                  </a:moveTo>
                  <a:lnTo>
                    <a:pt x="1398558" y="0"/>
                  </a:lnTo>
                  <a:lnTo>
                    <a:pt x="1398558" y="1324167"/>
                  </a:lnTo>
                  <a:lnTo>
                    <a:pt x="0" y="132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4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4888299" cy="4986680"/>
            </a:xfrm>
            <a:custGeom>
              <a:avLst/>
              <a:gdLst/>
              <a:ahLst/>
              <a:cxnLst/>
              <a:rect l="l" t="t" r="r" b="b"/>
              <a:pathLst>
                <a:path w="4888299" h="4986680">
                  <a:moveTo>
                    <a:pt x="0" y="0"/>
                  </a:moveTo>
                  <a:lnTo>
                    <a:pt x="4888299" y="0"/>
                  </a:lnTo>
                  <a:lnTo>
                    <a:pt x="4888299" y="4986680"/>
                  </a:lnTo>
                  <a:lnTo>
                    <a:pt x="0" y="4986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2120099" y="2180046"/>
              <a:ext cx="15591317" cy="156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82"/>
                </a:lnSpc>
                <a:spcBef>
                  <a:spcPct val="0"/>
                </a:spcBef>
              </a:pPr>
              <a:r>
                <a:rPr lang="en-US" sz="7235" b="1">
                  <a:solidFill>
                    <a:srgbClr val="563C53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Working Flows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78896" y="3563126"/>
            <a:ext cx="7765104" cy="3514382"/>
            <a:chOff x="0" y="0"/>
            <a:chExt cx="10353471" cy="4685843"/>
          </a:xfrm>
        </p:grpSpPr>
        <p:sp>
          <p:nvSpPr>
            <p:cNvPr id="3" name="TextBox 3"/>
            <p:cNvSpPr txBox="1"/>
            <p:nvPr/>
          </p:nvSpPr>
          <p:spPr>
            <a:xfrm>
              <a:off x="654348" y="-66675"/>
              <a:ext cx="9699124" cy="47525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743"/>
                </a:lnSpc>
              </a:pPr>
              <a:r>
                <a:rPr lang="en-US" sz="3388">
                  <a:solidFill>
                    <a:srgbClr val="563C5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388" b="1">
                  <a:solidFill>
                    <a:srgbClr val="563C5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Hashing Workflow</a:t>
              </a:r>
            </a:p>
            <a:p>
              <a:pPr marL="731574" lvl="1" indent="-365787" algn="l">
                <a:lnSpc>
                  <a:spcPts val="4743"/>
                </a:lnSpc>
                <a:buAutoNum type="arabicPeriod"/>
              </a:pPr>
              <a:r>
                <a:rPr lang="en-US" sz="3388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User logs in</a:t>
              </a:r>
            </a:p>
            <a:p>
              <a:pPr marL="731574" lvl="1" indent="-365787" algn="l">
                <a:lnSpc>
                  <a:spcPts val="4743"/>
                </a:lnSpc>
                <a:buAutoNum type="arabicPeriod"/>
              </a:pPr>
              <a:r>
                <a:rPr lang="en-US" sz="3388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Clicks "Hash File"</a:t>
              </a:r>
            </a:p>
            <a:p>
              <a:pPr marL="731574" lvl="1" indent="-365787" algn="l">
                <a:lnSpc>
                  <a:spcPts val="4743"/>
                </a:lnSpc>
                <a:buAutoNum type="arabicPeriod"/>
              </a:pPr>
              <a:r>
                <a:rPr lang="en-US" sz="3388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Selects file</a:t>
              </a:r>
            </a:p>
            <a:p>
              <a:pPr marL="731574" lvl="1" indent="-365787" algn="l">
                <a:lnSpc>
                  <a:spcPts val="4743"/>
                </a:lnSpc>
                <a:buAutoNum type="arabicPeriod"/>
              </a:pPr>
              <a:r>
                <a:rPr lang="en-US" sz="3388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SHA-256 hash is calculated and saved in hashed files/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654348" cy="654348"/>
            </a:xfrm>
            <a:custGeom>
              <a:avLst/>
              <a:gdLst/>
              <a:ahLst/>
              <a:cxnLst/>
              <a:rect l="l" t="t" r="r" b="b"/>
              <a:pathLst>
                <a:path w="654348" h="654348">
                  <a:moveTo>
                    <a:pt x="0" y="0"/>
                  </a:moveTo>
                  <a:lnTo>
                    <a:pt x="654348" y="0"/>
                  </a:lnTo>
                  <a:lnTo>
                    <a:pt x="654348" y="654348"/>
                  </a:lnTo>
                  <a:lnTo>
                    <a:pt x="0" y="6543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760026" y="3563126"/>
            <a:ext cx="8499274" cy="4414520"/>
            <a:chOff x="0" y="0"/>
            <a:chExt cx="11332365" cy="5886027"/>
          </a:xfrm>
        </p:grpSpPr>
        <p:sp>
          <p:nvSpPr>
            <p:cNvPr id="6" name="TextBox 6"/>
            <p:cNvSpPr txBox="1"/>
            <p:nvPr/>
          </p:nvSpPr>
          <p:spPr>
            <a:xfrm>
              <a:off x="617950" y="-57150"/>
              <a:ext cx="10714415" cy="59431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r>
                <a:rPr lang="en-US" sz="3200">
                  <a:solidFill>
                    <a:srgbClr val="50596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 </a:t>
              </a:r>
              <a:r>
                <a:rPr lang="en-US" sz="3200" b="1">
                  <a:solidFill>
                    <a:srgbClr val="563C53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User Management Workflow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Sign up:</a:t>
              </a:r>
            </a:p>
            <a:p>
              <a:pPr marL="1381761" lvl="2" indent="-460587" algn="l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New username and password that’s turned into a hash.</a:t>
              </a:r>
            </a:p>
            <a:p>
              <a:pPr marL="690881" lvl="1" indent="-345440" algn="l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Login:</a:t>
              </a:r>
            </a:p>
            <a:p>
              <a:pPr marL="1381761" lvl="2" indent="-460587" algn="l">
                <a:lnSpc>
                  <a:spcPts val="4480"/>
                </a:lnSpc>
                <a:buFont typeface="Arial"/>
                <a:buChar char="⚬"/>
              </a:pPr>
              <a:r>
                <a:rPr lang="en-US" sz="3200">
                  <a:solidFill>
                    <a:srgbClr val="231F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Input checked against stored hash.</a:t>
              </a:r>
            </a:p>
            <a:p>
              <a:pPr algn="l">
                <a:lnSpc>
                  <a:spcPts val="4480"/>
                </a:lnSpc>
              </a:pPr>
              <a:endParaRPr lang="en-US" sz="320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17950" cy="617950"/>
            </a:xfrm>
            <a:custGeom>
              <a:avLst/>
              <a:gdLst/>
              <a:ahLst/>
              <a:cxnLst/>
              <a:rect l="l" t="t" r="r" b="b"/>
              <a:pathLst>
                <a:path w="617950" h="617950">
                  <a:moveTo>
                    <a:pt x="0" y="0"/>
                  </a:moveTo>
                  <a:lnTo>
                    <a:pt x="617950" y="0"/>
                  </a:lnTo>
                  <a:lnTo>
                    <a:pt x="617950" y="617950"/>
                  </a:lnTo>
                  <a:lnTo>
                    <a:pt x="0" y="6179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57505" y="-499786"/>
            <a:ext cx="13283562" cy="3740010"/>
            <a:chOff x="0" y="0"/>
            <a:chExt cx="17711416" cy="4986680"/>
          </a:xfrm>
        </p:grpSpPr>
        <p:sp>
          <p:nvSpPr>
            <p:cNvPr id="9" name="Freeform 9"/>
            <p:cNvSpPr/>
            <p:nvPr/>
          </p:nvSpPr>
          <p:spPr>
            <a:xfrm>
              <a:off x="1486309" y="1979370"/>
              <a:ext cx="1915680" cy="1027939"/>
            </a:xfrm>
            <a:custGeom>
              <a:avLst/>
              <a:gdLst/>
              <a:ahLst/>
              <a:cxnLst/>
              <a:rect l="l" t="t" r="r" b="b"/>
              <a:pathLst>
                <a:path w="1915680" h="1027939">
                  <a:moveTo>
                    <a:pt x="0" y="0"/>
                  </a:moveTo>
                  <a:lnTo>
                    <a:pt x="1915680" y="0"/>
                  </a:lnTo>
                  <a:lnTo>
                    <a:pt x="1915680" y="1027939"/>
                  </a:lnTo>
                  <a:lnTo>
                    <a:pt x="0" y="1027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266" r="-1266"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10" name="Freeform 10"/>
            <p:cNvSpPr/>
            <p:nvPr/>
          </p:nvSpPr>
          <p:spPr>
            <a:xfrm rot="-110881">
              <a:off x="9446394" y="1869356"/>
              <a:ext cx="1398558" cy="1324167"/>
            </a:xfrm>
            <a:custGeom>
              <a:avLst/>
              <a:gdLst/>
              <a:ahLst/>
              <a:cxnLst/>
              <a:rect l="l" t="t" r="r" b="b"/>
              <a:pathLst>
                <a:path w="1398558" h="1324167">
                  <a:moveTo>
                    <a:pt x="0" y="0"/>
                  </a:moveTo>
                  <a:lnTo>
                    <a:pt x="1398558" y="0"/>
                  </a:lnTo>
                  <a:lnTo>
                    <a:pt x="1398558" y="1324167"/>
                  </a:lnTo>
                  <a:lnTo>
                    <a:pt x="0" y="1324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54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4888299" cy="4986680"/>
            </a:xfrm>
            <a:custGeom>
              <a:avLst/>
              <a:gdLst/>
              <a:ahLst/>
              <a:cxnLst/>
              <a:rect l="l" t="t" r="r" b="b"/>
              <a:pathLst>
                <a:path w="4888299" h="4986680">
                  <a:moveTo>
                    <a:pt x="0" y="0"/>
                  </a:moveTo>
                  <a:lnTo>
                    <a:pt x="4888299" y="0"/>
                  </a:lnTo>
                  <a:lnTo>
                    <a:pt x="4888299" y="4986680"/>
                  </a:lnTo>
                  <a:lnTo>
                    <a:pt x="0" y="4986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120099" y="2180046"/>
              <a:ext cx="15591317" cy="1568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682"/>
                </a:lnSpc>
                <a:spcBef>
                  <a:spcPct val="0"/>
                </a:spcBef>
              </a:pPr>
              <a:r>
                <a:rPr lang="en-US" sz="7235" b="1">
                  <a:solidFill>
                    <a:srgbClr val="563C53"/>
                  </a:solidFill>
                  <a:latin typeface="The Seasons Bold"/>
                  <a:ea typeface="The Seasons Bold"/>
                  <a:cs typeface="The Seasons Bold"/>
                  <a:sym typeface="The Seasons Bold"/>
                </a:rPr>
                <a:t>Working Flows 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28760" y="519595"/>
            <a:ext cx="1015002" cy="1124156"/>
          </a:xfrm>
          <a:custGeom>
            <a:avLst/>
            <a:gdLst/>
            <a:ahLst/>
            <a:cxnLst/>
            <a:rect l="l" t="t" r="r" b="b"/>
            <a:pathLst>
              <a:path w="1015002" h="1124156">
                <a:moveTo>
                  <a:pt x="0" y="0"/>
                </a:moveTo>
                <a:lnTo>
                  <a:pt x="1015002" y="0"/>
                </a:lnTo>
                <a:lnTo>
                  <a:pt x="1015002" y="1124155"/>
                </a:lnTo>
                <a:lnTo>
                  <a:pt x="0" y="1124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3" name="TextBox 3"/>
          <p:cNvSpPr txBox="1"/>
          <p:nvPr/>
        </p:nvSpPr>
        <p:spPr>
          <a:xfrm>
            <a:off x="874452" y="2437413"/>
            <a:ext cx="7943328" cy="650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77818A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  <a:r>
              <a:rPr lang="en-US" sz="3099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1.User Credentials: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Input: Username and password.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Stored as: Hashed password in users.json.</a:t>
            </a:r>
          </a:p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563C53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 </a:t>
            </a:r>
            <a:r>
              <a:rPr lang="en-US" sz="3099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2.Encryption Key: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Generated or derived from user password.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Saved as:</a:t>
            </a:r>
          </a:p>
          <a:p>
            <a:pPr marL="1338579" lvl="2" indent="-446193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.key file (if auto-generated).</a:t>
            </a:r>
          </a:p>
          <a:p>
            <a:pPr marL="1338579" lvl="2" indent="-446193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.salt file (if derived from user password).</a:t>
            </a:r>
          </a:p>
          <a:p>
            <a:pPr marL="1338579" lvl="2" indent="-446193" algn="l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Location: C:\file security\keys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012217" y="2437413"/>
            <a:ext cx="9739962" cy="7588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9"/>
              </a:lnSpc>
            </a:pPr>
            <a:r>
              <a:rPr lang="en-US" sz="3099" b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99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3.Encrypted Data: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Input: Original file selected by user.</a:t>
            </a: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Output: Encrypted file with .enc extension.</a:t>
            </a:r>
          </a:p>
          <a:p>
            <a:pPr marL="669289" lvl="1" indent="-334645" algn="just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Location: C:\file security\encrypted files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b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99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4.Decrypted Data: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Input: Encrypted file + key or password.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Output: Decrypted file with .dec extension.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Location: C:\file security\decrypted files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99" b="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099" b="1">
                <a:solidFill>
                  <a:srgbClr val="54545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5.Hashed Data: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Input: File selected by user for hashing.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Output: .hash file containing the SHA-256 digest.</a:t>
            </a:r>
          </a:p>
          <a:p>
            <a:pPr marL="669289" lvl="1" indent="-334645" algn="l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Location: C:\file security\hashed files</a:t>
            </a:r>
          </a:p>
          <a:p>
            <a:pPr algn="l">
              <a:lnSpc>
                <a:spcPts val="4339"/>
              </a:lnSpc>
            </a:pPr>
            <a:endParaRPr lang="en-US" sz="3099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843139" y="666856"/>
            <a:ext cx="10338156" cy="1059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675"/>
              </a:lnSpc>
              <a:spcBef>
                <a:spcPct val="0"/>
              </a:spcBef>
            </a:pPr>
            <a:r>
              <a:rPr lang="en-US" sz="6396" b="1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Exchanged Messages/Data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528606" y="530238"/>
            <a:ext cx="5449610" cy="9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18"/>
              </a:lnSpc>
              <a:spcBef>
                <a:spcPct val="0"/>
              </a:spcBef>
            </a:pPr>
            <a:r>
              <a:rPr lang="en-US" sz="5598" b="1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Tools Used</a:t>
            </a:r>
          </a:p>
        </p:txBody>
      </p:sp>
      <p:sp>
        <p:nvSpPr>
          <p:cNvPr id="3" name="Freeform 3"/>
          <p:cNvSpPr/>
          <p:nvPr/>
        </p:nvSpPr>
        <p:spPr>
          <a:xfrm rot="-10800000" flipH="1">
            <a:off x="6794505" y="1260466"/>
            <a:ext cx="4917814" cy="328874"/>
          </a:xfrm>
          <a:custGeom>
            <a:avLst/>
            <a:gdLst/>
            <a:ahLst/>
            <a:cxnLst/>
            <a:rect l="l" t="t" r="r" b="b"/>
            <a:pathLst>
              <a:path w="4917814" h="328874">
                <a:moveTo>
                  <a:pt x="4917814" y="0"/>
                </a:moveTo>
                <a:lnTo>
                  <a:pt x="0" y="0"/>
                </a:lnTo>
                <a:lnTo>
                  <a:pt x="0" y="328874"/>
                </a:lnTo>
                <a:lnTo>
                  <a:pt x="4917814" y="328874"/>
                </a:lnTo>
                <a:lnTo>
                  <a:pt x="491781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Freeform 4"/>
          <p:cNvSpPr/>
          <p:nvPr/>
        </p:nvSpPr>
        <p:spPr>
          <a:xfrm rot="-10800000">
            <a:off x="6678918" y="1260466"/>
            <a:ext cx="4917814" cy="328874"/>
          </a:xfrm>
          <a:custGeom>
            <a:avLst/>
            <a:gdLst/>
            <a:ahLst/>
            <a:cxnLst/>
            <a:rect l="l" t="t" r="r" b="b"/>
            <a:pathLst>
              <a:path w="4917814" h="328874">
                <a:moveTo>
                  <a:pt x="0" y="0"/>
                </a:moveTo>
                <a:lnTo>
                  <a:pt x="4917814" y="0"/>
                </a:lnTo>
                <a:lnTo>
                  <a:pt x="4917814" y="328874"/>
                </a:lnTo>
                <a:lnTo>
                  <a:pt x="0" y="32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grpSp>
        <p:nvGrpSpPr>
          <p:cNvPr id="5" name="Group 5"/>
          <p:cNvGrpSpPr/>
          <p:nvPr/>
        </p:nvGrpSpPr>
        <p:grpSpPr>
          <a:xfrm>
            <a:off x="1005519" y="1916258"/>
            <a:ext cx="15228231" cy="577931"/>
            <a:chOff x="0" y="0"/>
            <a:chExt cx="20304309" cy="770574"/>
          </a:xfrm>
        </p:grpSpPr>
        <p:sp>
          <p:nvSpPr>
            <p:cNvPr id="6" name="TextBox 6"/>
            <p:cNvSpPr txBox="1"/>
            <p:nvPr/>
          </p:nvSpPr>
          <p:spPr>
            <a:xfrm>
              <a:off x="860780" y="75815"/>
              <a:ext cx="19443529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tkinter: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For building the user interface GUI (login screen, buttons, file dialogs).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519" y="2593528"/>
            <a:ext cx="16426559" cy="577931"/>
            <a:chOff x="0" y="0"/>
            <a:chExt cx="21902078" cy="770574"/>
          </a:xfrm>
        </p:grpSpPr>
        <p:sp>
          <p:nvSpPr>
            <p:cNvPr id="9" name="TextBox 9"/>
            <p:cNvSpPr txBox="1"/>
            <p:nvPr/>
          </p:nvSpPr>
          <p:spPr>
            <a:xfrm>
              <a:off x="875611" y="50174"/>
              <a:ext cx="21026468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cryptography.Fernet: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For symmetric encryption and decryption using a secure key</a:t>
              </a:r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5519" y="3938278"/>
            <a:ext cx="16881233" cy="577931"/>
            <a:chOff x="0" y="0"/>
            <a:chExt cx="22508310" cy="770574"/>
          </a:xfrm>
        </p:grpSpPr>
        <p:sp>
          <p:nvSpPr>
            <p:cNvPr id="12" name="TextBox 12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hashes + default_backend: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Support functions for key derivation.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5519" y="4615548"/>
            <a:ext cx="14001631" cy="577931"/>
            <a:chOff x="0" y="0"/>
            <a:chExt cx="18668841" cy="770574"/>
          </a:xfrm>
        </p:grpSpPr>
        <p:sp>
          <p:nvSpPr>
            <p:cNvPr id="15" name="TextBox 15"/>
            <p:cNvSpPr txBox="1"/>
            <p:nvPr/>
          </p:nvSpPr>
          <p:spPr>
            <a:xfrm>
              <a:off x="875611" y="-4606"/>
              <a:ext cx="1779323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hashlib: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hash passwords and files using SHA-256.</a:t>
              </a:r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05519" y="5292818"/>
            <a:ext cx="14001631" cy="577931"/>
            <a:chOff x="0" y="0"/>
            <a:chExt cx="18668841" cy="770574"/>
          </a:xfrm>
        </p:grpSpPr>
        <p:sp>
          <p:nvSpPr>
            <p:cNvPr id="18" name="TextBox 18"/>
            <p:cNvSpPr txBox="1"/>
            <p:nvPr/>
          </p:nvSpPr>
          <p:spPr>
            <a:xfrm>
              <a:off x="875611" y="-4606"/>
              <a:ext cx="1779323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json: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read/write the user database file (users.json).</a:t>
              </a:r>
            </a:p>
          </p:txBody>
        </p:sp>
        <p:sp>
          <p:nvSpPr>
            <p:cNvPr id="19" name="Freeform 19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5519" y="3270797"/>
            <a:ext cx="14001631" cy="568142"/>
            <a:chOff x="0" y="0"/>
            <a:chExt cx="18668841" cy="757523"/>
          </a:xfrm>
        </p:grpSpPr>
        <p:sp>
          <p:nvSpPr>
            <p:cNvPr id="21" name="TextBox 21"/>
            <p:cNvSpPr txBox="1"/>
            <p:nvPr/>
          </p:nvSpPr>
          <p:spPr>
            <a:xfrm>
              <a:off x="860780" y="-5496"/>
              <a:ext cx="17808061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PBKDF2HMAC: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securely derive a key from a user-entered password.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757523" cy="757523"/>
            </a:xfrm>
            <a:custGeom>
              <a:avLst/>
              <a:gdLst/>
              <a:ahLst/>
              <a:cxnLst/>
              <a:rect l="l" t="t" r="r" b="b"/>
              <a:pathLst>
                <a:path w="757523" h="757523">
                  <a:moveTo>
                    <a:pt x="0" y="0"/>
                  </a:moveTo>
                  <a:lnTo>
                    <a:pt x="757523" y="0"/>
                  </a:lnTo>
                  <a:lnTo>
                    <a:pt x="757523" y="757523"/>
                  </a:lnTo>
                  <a:lnTo>
                    <a:pt x="0" y="757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005519" y="5970087"/>
            <a:ext cx="16881233" cy="577931"/>
            <a:chOff x="0" y="0"/>
            <a:chExt cx="22508310" cy="770574"/>
          </a:xfrm>
        </p:grpSpPr>
        <p:sp>
          <p:nvSpPr>
            <p:cNvPr id="24" name="TextBox 24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os: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For path building, creating directories, and file access.</a:t>
              </a:r>
            </a:p>
          </p:txBody>
        </p:sp>
        <p:sp>
          <p:nvSpPr>
            <p:cNvPr id="25" name="Freeform 25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005519" y="6647357"/>
            <a:ext cx="16881233" cy="577931"/>
            <a:chOff x="0" y="0"/>
            <a:chExt cx="22508310" cy="770574"/>
          </a:xfrm>
        </p:grpSpPr>
        <p:sp>
          <p:nvSpPr>
            <p:cNvPr id="27" name="TextBox 27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base64: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encode the derived key so it's Fernet-compatible.</a:t>
              </a:r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005519" y="7324626"/>
            <a:ext cx="16881233" cy="577931"/>
            <a:chOff x="0" y="0"/>
            <a:chExt cx="22508310" cy="770574"/>
          </a:xfrm>
        </p:grpSpPr>
        <p:sp>
          <p:nvSpPr>
            <p:cNvPr id="30" name="TextBox 30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filedialog: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let users choose files for encryption, decryption, and hashing.</a:t>
              </a:r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05519" y="8001896"/>
            <a:ext cx="16881233" cy="577931"/>
            <a:chOff x="0" y="0"/>
            <a:chExt cx="22508310" cy="770574"/>
          </a:xfrm>
        </p:grpSpPr>
        <p:sp>
          <p:nvSpPr>
            <p:cNvPr id="33" name="TextBox 33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messagebox: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show success or error messages.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005519" y="8679165"/>
            <a:ext cx="16881233" cy="577931"/>
            <a:chOff x="0" y="0"/>
            <a:chExt cx="22508310" cy="770574"/>
          </a:xfrm>
        </p:grpSpPr>
        <p:sp>
          <p:nvSpPr>
            <p:cNvPr id="36" name="TextBox 36"/>
            <p:cNvSpPr txBox="1"/>
            <p:nvPr/>
          </p:nvSpPr>
          <p:spPr>
            <a:xfrm>
              <a:off x="875611" y="15408"/>
              <a:ext cx="21632700" cy="6480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06"/>
                </a:lnSpc>
              </a:pPr>
              <a:r>
                <a:rPr lang="en-US" sz="2933" b="1">
                  <a:solidFill>
                    <a:srgbClr val="545454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simpledialog:</a:t>
              </a:r>
              <a:r>
                <a:rPr lang="en-US" sz="2933">
                  <a:solidFill>
                    <a:srgbClr val="54545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To prompt users for password input.</a:t>
              </a:r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770574" cy="770574"/>
            </a:xfrm>
            <a:custGeom>
              <a:avLst/>
              <a:gdLst/>
              <a:ahLst/>
              <a:cxnLst/>
              <a:rect l="l" t="t" r="r" b="b"/>
              <a:pathLst>
                <a:path w="770574" h="770574">
                  <a:moveTo>
                    <a:pt x="0" y="0"/>
                  </a:moveTo>
                  <a:lnTo>
                    <a:pt x="770574" y="0"/>
                  </a:lnTo>
                  <a:lnTo>
                    <a:pt x="770574" y="770574"/>
                  </a:lnTo>
                  <a:lnTo>
                    <a:pt x="0" y="7705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TN"/>
            </a:p>
          </p:txBody>
        </p:sp>
      </p:grpSp>
      <p:sp>
        <p:nvSpPr>
          <p:cNvPr id="38" name="Freeform 38"/>
          <p:cNvSpPr/>
          <p:nvPr/>
        </p:nvSpPr>
        <p:spPr>
          <a:xfrm>
            <a:off x="6160093" y="511762"/>
            <a:ext cx="1037650" cy="1033877"/>
          </a:xfrm>
          <a:custGeom>
            <a:avLst/>
            <a:gdLst/>
            <a:ahLst/>
            <a:cxnLst/>
            <a:rect l="l" t="t" r="r" b="b"/>
            <a:pathLst>
              <a:path w="1037650" h="1033877">
                <a:moveTo>
                  <a:pt x="0" y="0"/>
                </a:moveTo>
                <a:lnTo>
                  <a:pt x="1037650" y="0"/>
                </a:lnTo>
                <a:lnTo>
                  <a:pt x="1037650" y="1033876"/>
                </a:lnTo>
                <a:lnTo>
                  <a:pt x="0" y="10338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A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590546" y="354707"/>
            <a:ext cx="12292141" cy="12551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9"/>
              </a:lnSpc>
              <a:spcBef>
                <a:spcPct val="0"/>
              </a:spcBef>
            </a:pPr>
            <a:r>
              <a:rPr lang="en-US" sz="7574" b="1">
                <a:solidFill>
                  <a:srgbClr val="563C53"/>
                </a:solidFill>
                <a:latin typeface="The Seasons Bold"/>
                <a:ea typeface="The Seasons Bold"/>
                <a:cs typeface="The Seasons Bold"/>
                <a:sym typeface="The Seasons Bold"/>
              </a:rPr>
              <a:t>Development Phases</a:t>
            </a:r>
          </a:p>
        </p:txBody>
      </p:sp>
      <p:sp>
        <p:nvSpPr>
          <p:cNvPr id="3" name="Freeform 3"/>
          <p:cNvSpPr/>
          <p:nvPr/>
        </p:nvSpPr>
        <p:spPr>
          <a:xfrm>
            <a:off x="2092958" y="1493247"/>
            <a:ext cx="1807568" cy="1807568"/>
          </a:xfrm>
          <a:custGeom>
            <a:avLst/>
            <a:gdLst/>
            <a:ahLst/>
            <a:cxnLst/>
            <a:rect l="l" t="t" r="r" b="b"/>
            <a:pathLst>
              <a:path w="1807568" h="1807568">
                <a:moveTo>
                  <a:pt x="0" y="0"/>
                </a:moveTo>
                <a:lnTo>
                  <a:pt x="1807568" y="0"/>
                </a:lnTo>
                <a:lnTo>
                  <a:pt x="1807568" y="1807568"/>
                </a:lnTo>
                <a:lnTo>
                  <a:pt x="0" y="180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4" name="TextBox 4"/>
          <p:cNvSpPr txBox="1"/>
          <p:nvPr/>
        </p:nvSpPr>
        <p:spPr>
          <a:xfrm>
            <a:off x="2911008" y="1945897"/>
            <a:ext cx="119229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343333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1</a:t>
            </a:r>
          </a:p>
        </p:txBody>
      </p:sp>
      <p:sp>
        <p:nvSpPr>
          <p:cNvPr id="5" name="Freeform 5"/>
          <p:cNvSpPr/>
          <p:nvPr/>
        </p:nvSpPr>
        <p:spPr>
          <a:xfrm>
            <a:off x="2006167" y="4017642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2"/>
                </a:lnTo>
                <a:lnTo>
                  <a:pt x="0" y="19775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6" name="TextBox 6"/>
          <p:cNvSpPr txBox="1"/>
          <p:nvPr/>
        </p:nvSpPr>
        <p:spPr>
          <a:xfrm>
            <a:off x="2875734" y="4541033"/>
            <a:ext cx="203465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1F2F2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3</a:t>
            </a:r>
          </a:p>
        </p:txBody>
      </p:sp>
      <p:sp>
        <p:nvSpPr>
          <p:cNvPr id="7" name="Freeform 7"/>
          <p:cNvSpPr/>
          <p:nvPr/>
        </p:nvSpPr>
        <p:spPr>
          <a:xfrm>
            <a:off x="2006167" y="5259038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2"/>
                </a:lnTo>
                <a:lnTo>
                  <a:pt x="0" y="1977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5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8" name="TextBox 8"/>
          <p:cNvSpPr txBox="1"/>
          <p:nvPr/>
        </p:nvSpPr>
        <p:spPr>
          <a:xfrm>
            <a:off x="2810514" y="5776311"/>
            <a:ext cx="221059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19"/>
              </a:lnSpc>
            </a:pPr>
            <a:r>
              <a:rPr lang="en-US" sz="4299">
                <a:solidFill>
                  <a:srgbClr val="FEFEFE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942108" y="1945897"/>
            <a:ext cx="12717237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Design login/signup system using JSON and SHA-256</a:t>
            </a:r>
          </a:p>
        </p:txBody>
      </p:sp>
      <p:sp>
        <p:nvSpPr>
          <p:cNvPr id="10" name="Freeform 10"/>
          <p:cNvSpPr/>
          <p:nvPr/>
        </p:nvSpPr>
        <p:spPr>
          <a:xfrm>
            <a:off x="2006167" y="2764878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1"/>
                </a:lnTo>
                <a:lnTo>
                  <a:pt x="0" y="197752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1" name="TextBox 11"/>
          <p:cNvSpPr txBox="1"/>
          <p:nvPr/>
        </p:nvSpPr>
        <p:spPr>
          <a:xfrm>
            <a:off x="2822420" y="3309622"/>
            <a:ext cx="214577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545454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42108" y="3212704"/>
            <a:ext cx="12292141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Implement file encryption with key/salt choice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42108" y="4479511"/>
            <a:ext cx="12292141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Implement decryption with matching key logic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2108" y="5746317"/>
            <a:ext cx="12717237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Add hashing functionality (SHA-256)</a:t>
            </a:r>
          </a:p>
        </p:txBody>
      </p:sp>
      <p:sp>
        <p:nvSpPr>
          <p:cNvPr id="15" name="Freeform 15"/>
          <p:cNvSpPr/>
          <p:nvPr/>
        </p:nvSpPr>
        <p:spPr>
          <a:xfrm>
            <a:off x="3707854" y="10287000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2"/>
                </a:lnTo>
                <a:lnTo>
                  <a:pt x="0" y="19775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4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6" name="Freeform 16"/>
          <p:cNvSpPr/>
          <p:nvPr/>
        </p:nvSpPr>
        <p:spPr>
          <a:xfrm>
            <a:off x="2006167" y="6525939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1"/>
                </a:lnTo>
                <a:lnTo>
                  <a:pt x="0" y="19775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65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17" name="TextBox 17"/>
          <p:cNvSpPr txBox="1"/>
          <p:nvPr/>
        </p:nvSpPr>
        <p:spPr>
          <a:xfrm>
            <a:off x="2822420" y="7070683"/>
            <a:ext cx="214577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1F2F2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42108" y="7013124"/>
            <a:ext cx="12292141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Set up folder structure for storing all file outputs</a:t>
            </a:r>
          </a:p>
        </p:txBody>
      </p:sp>
      <p:sp>
        <p:nvSpPr>
          <p:cNvPr id="19" name="Freeform 19"/>
          <p:cNvSpPr/>
          <p:nvPr/>
        </p:nvSpPr>
        <p:spPr>
          <a:xfrm>
            <a:off x="2006167" y="7750910"/>
            <a:ext cx="1977522" cy="1977522"/>
          </a:xfrm>
          <a:custGeom>
            <a:avLst/>
            <a:gdLst/>
            <a:ahLst/>
            <a:cxnLst/>
            <a:rect l="l" t="t" r="r" b="b"/>
            <a:pathLst>
              <a:path w="1977522" h="1977522">
                <a:moveTo>
                  <a:pt x="0" y="0"/>
                </a:moveTo>
                <a:lnTo>
                  <a:pt x="1977522" y="0"/>
                </a:lnTo>
                <a:lnTo>
                  <a:pt x="1977522" y="1977522"/>
                </a:lnTo>
                <a:lnTo>
                  <a:pt x="0" y="197752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4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TN"/>
          </a:p>
        </p:txBody>
      </p:sp>
      <p:sp>
        <p:nvSpPr>
          <p:cNvPr id="20" name="TextBox 20"/>
          <p:cNvSpPr txBox="1"/>
          <p:nvPr/>
        </p:nvSpPr>
        <p:spPr>
          <a:xfrm>
            <a:off x="2822420" y="8295655"/>
            <a:ext cx="214577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>
                    <a:alpha val="73725"/>
                  </a:srgbClr>
                </a:solidFill>
                <a:latin typeface="The Seasons"/>
                <a:ea typeface="The Seasons"/>
                <a:cs typeface="The Seasons"/>
                <a:sym typeface="The Seasons"/>
              </a:rPr>
              <a:t>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42108" y="8279931"/>
            <a:ext cx="12292141" cy="786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545454"/>
                </a:solidFill>
                <a:latin typeface="The Seasons"/>
                <a:ea typeface="The Seasons"/>
                <a:cs typeface="The Seasons"/>
                <a:sym typeface="The Seasons"/>
              </a:rPr>
              <a:t>Build and style GUI with Tkinter.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739</Words>
  <Application>Microsoft Office PowerPoint</Application>
  <PresentationFormat>Custom</PresentationFormat>
  <Paragraphs>107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Montserrat Bold</vt:lpstr>
      <vt:lpstr>The Seasons Bold</vt:lpstr>
      <vt:lpstr>Montserrat</vt:lpstr>
      <vt:lpstr>The Seasons</vt:lpstr>
      <vt:lpstr>Arial</vt:lpstr>
      <vt:lpstr>HK Grotesk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Title Page</dc:title>
  <cp:lastModifiedBy>benslamamariem</cp:lastModifiedBy>
  <cp:revision>2</cp:revision>
  <dcterms:created xsi:type="dcterms:W3CDTF">2006-08-16T00:00:00Z</dcterms:created>
  <dcterms:modified xsi:type="dcterms:W3CDTF">2025-05-04T21:59:01Z</dcterms:modified>
  <dc:identifier>DAGmTZNf_1s</dc:identifier>
</cp:coreProperties>
</file>